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59" r:id="rId5"/>
    <p:sldId id="260" r:id="rId6"/>
    <p:sldId id="261" r:id="rId7"/>
    <p:sldId id="262" r:id="rId8"/>
    <p:sldId id="263" r:id="rId9"/>
    <p:sldId id="264" r:id="rId10"/>
  </p:sldIdLst>
  <p:sldSz cx="9144000" cy="6858000" type="screen4x3"/>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 Cianciolo" initials="PC" lastIdx="1" clrIdx="0">
    <p:extLst>
      <p:ext uri="{19B8F6BF-5375-455C-9EA6-DF929625EA0E}">
        <p15:presenceInfo xmlns:p15="http://schemas.microsoft.com/office/powerpoint/2012/main" userId="S::pcianciolo@arrl.org::e7a1aa52-528f-4887-a7c4-b6a5ca2f6e9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6" d="100"/>
          <a:sy n="86" d="100"/>
        </p:scale>
        <p:origin x="1339"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1-07T09:13:22.094" idx="1">
    <p:pos x="10" y="10"/>
    <p:text/>
    <p:extLst>
      <p:ext uri="{C676402C-5697-4E1C-873F-D02D1690AC5C}">
        <p15:threadingInfo xmlns:p15="http://schemas.microsoft.com/office/powerpoint/2012/main" timeZoneBias="30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A0D6EDD-F8EA-486D-A30E-9F1F2DFCC2FB}" type="datetimeFigureOut">
              <a:rPr lang="en-US" smtClean="0"/>
              <a:t>01/16/2020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619074-F4D3-47FF-BA7F-0FA84645AC0B}" type="slidenum">
              <a:rPr lang="en-US" smtClean="0"/>
              <a:t>‹#›</a:t>
            </a:fld>
            <a:endParaRPr lang="en-US"/>
          </a:p>
        </p:txBody>
      </p:sp>
    </p:spTree>
    <p:extLst>
      <p:ext uri="{BB962C8B-B14F-4D97-AF65-F5344CB8AC3E}">
        <p14:creationId xmlns:p14="http://schemas.microsoft.com/office/powerpoint/2010/main" val="790836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0D6EDD-F8EA-486D-A30E-9F1F2DFCC2FB}" type="datetimeFigureOut">
              <a:rPr lang="en-US" smtClean="0"/>
              <a:t>01/16/2020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619074-F4D3-47FF-BA7F-0FA84645AC0B}" type="slidenum">
              <a:rPr lang="en-US" smtClean="0"/>
              <a:t>‹#›</a:t>
            </a:fld>
            <a:endParaRPr lang="en-US"/>
          </a:p>
        </p:txBody>
      </p:sp>
    </p:spTree>
    <p:extLst>
      <p:ext uri="{BB962C8B-B14F-4D97-AF65-F5344CB8AC3E}">
        <p14:creationId xmlns:p14="http://schemas.microsoft.com/office/powerpoint/2010/main" val="1389300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0D6EDD-F8EA-486D-A30E-9F1F2DFCC2FB}" type="datetimeFigureOut">
              <a:rPr lang="en-US" smtClean="0"/>
              <a:t>01/16/2020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619074-F4D3-47FF-BA7F-0FA84645AC0B}" type="slidenum">
              <a:rPr lang="en-US" smtClean="0"/>
              <a:t>‹#›</a:t>
            </a:fld>
            <a:endParaRPr lang="en-US"/>
          </a:p>
        </p:txBody>
      </p:sp>
    </p:spTree>
    <p:extLst>
      <p:ext uri="{BB962C8B-B14F-4D97-AF65-F5344CB8AC3E}">
        <p14:creationId xmlns:p14="http://schemas.microsoft.com/office/powerpoint/2010/main" val="3041016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0D6EDD-F8EA-486D-A30E-9F1F2DFCC2FB}" type="datetimeFigureOut">
              <a:rPr lang="en-US" smtClean="0"/>
              <a:t>01/16/2020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619074-F4D3-47FF-BA7F-0FA84645AC0B}" type="slidenum">
              <a:rPr lang="en-US" smtClean="0"/>
              <a:t>‹#›</a:t>
            </a:fld>
            <a:endParaRPr lang="en-US"/>
          </a:p>
        </p:txBody>
      </p:sp>
    </p:spTree>
    <p:extLst>
      <p:ext uri="{BB962C8B-B14F-4D97-AF65-F5344CB8AC3E}">
        <p14:creationId xmlns:p14="http://schemas.microsoft.com/office/powerpoint/2010/main" val="630322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0D6EDD-F8EA-486D-A30E-9F1F2DFCC2FB}" type="datetimeFigureOut">
              <a:rPr lang="en-US" smtClean="0"/>
              <a:t>01/16/2020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619074-F4D3-47FF-BA7F-0FA84645AC0B}" type="slidenum">
              <a:rPr lang="en-US" smtClean="0"/>
              <a:t>‹#›</a:t>
            </a:fld>
            <a:endParaRPr lang="en-US"/>
          </a:p>
        </p:txBody>
      </p:sp>
    </p:spTree>
    <p:extLst>
      <p:ext uri="{BB962C8B-B14F-4D97-AF65-F5344CB8AC3E}">
        <p14:creationId xmlns:p14="http://schemas.microsoft.com/office/powerpoint/2010/main" val="1328854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A0D6EDD-F8EA-486D-A30E-9F1F2DFCC2FB}" type="datetimeFigureOut">
              <a:rPr lang="en-US" smtClean="0"/>
              <a:t>01/16/2020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619074-F4D3-47FF-BA7F-0FA84645AC0B}" type="slidenum">
              <a:rPr lang="en-US" smtClean="0"/>
              <a:t>‹#›</a:t>
            </a:fld>
            <a:endParaRPr lang="en-US"/>
          </a:p>
        </p:txBody>
      </p:sp>
    </p:spTree>
    <p:extLst>
      <p:ext uri="{BB962C8B-B14F-4D97-AF65-F5344CB8AC3E}">
        <p14:creationId xmlns:p14="http://schemas.microsoft.com/office/powerpoint/2010/main" val="1245676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A0D6EDD-F8EA-486D-A30E-9F1F2DFCC2FB}" type="datetimeFigureOut">
              <a:rPr lang="en-US" smtClean="0"/>
              <a:t>01/16/2020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619074-F4D3-47FF-BA7F-0FA84645AC0B}" type="slidenum">
              <a:rPr lang="en-US" smtClean="0"/>
              <a:t>‹#›</a:t>
            </a:fld>
            <a:endParaRPr lang="en-US"/>
          </a:p>
        </p:txBody>
      </p:sp>
    </p:spTree>
    <p:extLst>
      <p:ext uri="{BB962C8B-B14F-4D97-AF65-F5344CB8AC3E}">
        <p14:creationId xmlns:p14="http://schemas.microsoft.com/office/powerpoint/2010/main" val="1771149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A0D6EDD-F8EA-486D-A30E-9F1F2DFCC2FB}" type="datetimeFigureOut">
              <a:rPr lang="en-US" smtClean="0"/>
              <a:t>01/16/2020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619074-F4D3-47FF-BA7F-0FA84645AC0B}" type="slidenum">
              <a:rPr lang="en-US" smtClean="0"/>
              <a:t>‹#›</a:t>
            </a:fld>
            <a:endParaRPr lang="en-US"/>
          </a:p>
        </p:txBody>
      </p:sp>
    </p:spTree>
    <p:extLst>
      <p:ext uri="{BB962C8B-B14F-4D97-AF65-F5344CB8AC3E}">
        <p14:creationId xmlns:p14="http://schemas.microsoft.com/office/powerpoint/2010/main" val="952914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0D6EDD-F8EA-486D-A30E-9F1F2DFCC2FB}" type="datetimeFigureOut">
              <a:rPr lang="en-US" smtClean="0"/>
              <a:t>01/16/2020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619074-F4D3-47FF-BA7F-0FA84645AC0B}" type="slidenum">
              <a:rPr lang="en-US" smtClean="0"/>
              <a:t>‹#›</a:t>
            </a:fld>
            <a:endParaRPr lang="en-US"/>
          </a:p>
        </p:txBody>
      </p:sp>
    </p:spTree>
    <p:extLst>
      <p:ext uri="{BB962C8B-B14F-4D97-AF65-F5344CB8AC3E}">
        <p14:creationId xmlns:p14="http://schemas.microsoft.com/office/powerpoint/2010/main" val="2105765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A0D6EDD-F8EA-486D-A30E-9F1F2DFCC2FB}" type="datetimeFigureOut">
              <a:rPr lang="en-US" smtClean="0"/>
              <a:t>01/16/2020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619074-F4D3-47FF-BA7F-0FA84645AC0B}" type="slidenum">
              <a:rPr lang="en-US" smtClean="0"/>
              <a:t>‹#›</a:t>
            </a:fld>
            <a:endParaRPr lang="en-US"/>
          </a:p>
        </p:txBody>
      </p:sp>
    </p:spTree>
    <p:extLst>
      <p:ext uri="{BB962C8B-B14F-4D97-AF65-F5344CB8AC3E}">
        <p14:creationId xmlns:p14="http://schemas.microsoft.com/office/powerpoint/2010/main" val="4186620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A0D6EDD-F8EA-486D-A30E-9F1F2DFCC2FB}" type="datetimeFigureOut">
              <a:rPr lang="en-US" smtClean="0"/>
              <a:t>01/16/2020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619074-F4D3-47FF-BA7F-0FA84645AC0B}" type="slidenum">
              <a:rPr lang="en-US" smtClean="0"/>
              <a:t>‹#›</a:t>
            </a:fld>
            <a:endParaRPr lang="en-US"/>
          </a:p>
        </p:txBody>
      </p:sp>
    </p:spTree>
    <p:extLst>
      <p:ext uri="{BB962C8B-B14F-4D97-AF65-F5344CB8AC3E}">
        <p14:creationId xmlns:p14="http://schemas.microsoft.com/office/powerpoint/2010/main" val="873012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0D6EDD-F8EA-486D-A30E-9F1F2DFCC2FB}" type="datetimeFigureOut">
              <a:rPr lang="en-US" smtClean="0"/>
              <a:t>01/16/2020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619074-F4D3-47FF-BA7F-0FA84645AC0B}" type="slidenum">
              <a:rPr lang="en-US" smtClean="0"/>
              <a:t>‹#›</a:t>
            </a:fld>
            <a:endParaRPr lang="en-US"/>
          </a:p>
        </p:txBody>
      </p:sp>
    </p:spTree>
    <p:extLst>
      <p:ext uri="{BB962C8B-B14F-4D97-AF65-F5344CB8AC3E}">
        <p14:creationId xmlns:p14="http://schemas.microsoft.com/office/powerpoint/2010/main" val="406930921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A239D-40EC-488F-A5B2-B73D3D120F11}"/>
              </a:ext>
            </a:extLst>
          </p:cNvPr>
          <p:cNvSpPr>
            <a:spLocks noGrp="1"/>
          </p:cNvSpPr>
          <p:nvPr>
            <p:ph type="ctrTitle"/>
          </p:nvPr>
        </p:nvSpPr>
        <p:spPr>
          <a:xfrm>
            <a:off x="0" y="154673"/>
            <a:ext cx="9144000" cy="524835"/>
          </a:xfrm>
        </p:spPr>
        <p:txBody>
          <a:bodyPr>
            <a:noAutofit/>
          </a:bodyPr>
          <a:lstStyle/>
          <a:p>
            <a:r>
              <a:rPr lang="en-US" sz="3600" dirty="0"/>
              <a:t>SolarEdge retrofit @ W1VLF Solar Array</a:t>
            </a:r>
          </a:p>
        </p:txBody>
      </p:sp>
      <p:pic>
        <p:nvPicPr>
          <p:cNvPr id="5" name="Picture 4" descr="A screenshot of a computer&#10;&#10;Description automatically generated">
            <a:extLst>
              <a:ext uri="{FF2B5EF4-FFF2-40B4-BE49-F238E27FC236}">
                <a16:creationId xmlns:a16="http://schemas.microsoft.com/office/drawing/2014/main" id="{2337A6C0-7B1E-4261-896E-416731DE53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719" y="691929"/>
            <a:ext cx="8254499" cy="5708870"/>
          </a:xfrm>
          <a:prstGeom prst="rect">
            <a:avLst/>
          </a:prstGeom>
        </p:spPr>
      </p:pic>
    </p:spTree>
    <p:extLst>
      <p:ext uri="{BB962C8B-B14F-4D97-AF65-F5344CB8AC3E}">
        <p14:creationId xmlns:p14="http://schemas.microsoft.com/office/powerpoint/2010/main" val="441176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51D4E8-C501-482C-B6FB-744847E7A353}"/>
              </a:ext>
            </a:extLst>
          </p:cNvPr>
          <p:cNvSpPr txBox="1">
            <a:spLocks/>
          </p:cNvSpPr>
          <p:nvPr/>
        </p:nvSpPr>
        <p:spPr>
          <a:xfrm>
            <a:off x="938516" y="133351"/>
            <a:ext cx="6858000" cy="57884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t>SolarEdge retrofit W1VLF Solar Array</a:t>
            </a:r>
          </a:p>
        </p:txBody>
      </p:sp>
      <p:pic>
        <p:nvPicPr>
          <p:cNvPr id="6" name="Picture 5" descr="A screenshot of a computer&#10;&#10;Description automatically generated">
            <a:extLst>
              <a:ext uri="{FF2B5EF4-FFF2-40B4-BE49-F238E27FC236}">
                <a16:creationId xmlns:a16="http://schemas.microsoft.com/office/drawing/2014/main" id="{7F4702B5-4232-4C82-A516-40F565957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3699" y="1006744"/>
            <a:ext cx="6662526" cy="4607850"/>
          </a:xfrm>
          <a:prstGeom prst="rect">
            <a:avLst/>
          </a:prstGeom>
        </p:spPr>
      </p:pic>
      <p:sp>
        <p:nvSpPr>
          <p:cNvPr id="7" name="Title 1">
            <a:extLst>
              <a:ext uri="{FF2B5EF4-FFF2-40B4-BE49-F238E27FC236}">
                <a16:creationId xmlns:a16="http://schemas.microsoft.com/office/drawing/2014/main" id="{0D8E7EBB-9CAC-4943-B3C5-1B5E4E96FC3C}"/>
              </a:ext>
            </a:extLst>
          </p:cNvPr>
          <p:cNvSpPr txBox="1">
            <a:spLocks/>
          </p:cNvSpPr>
          <p:nvPr/>
        </p:nvSpPr>
        <p:spPr>
          <a:xfrm>
            <a:off x="371476" y="5622133"/>
            <a:ext cx="8524874" cy="578840"/>
          </a:xfrm>
          <a:prstGeom prst="rect">
            <a:avLst/>
          </a:prstGeom>
        </p:spPr>
        <p:txBody>
          <a:bodyPr vert="horz" lIns="68580" tIns="34290" rIns="68580" bIns="3429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dirty="0"/>
              <a:t>The 75 Meter band as seen @W1VLF  The antenna is a 160 Meter dipole fed with open wire feed. Screen capture was taken at 12 Noon.  Note the strong carriers at 200 KHz intervals.  Also note the digital noise “haystacks” at approx. 18 KHz intervals </a:t>
            </a:r>
          </a:p>
        </p:txBody>
      </p:sp>
    </p:spTree>
    <p:extLst>
      <p:ext uri="{BB962C8B-B14F-4D97-AF65-F5344CB8AC3E}">
        <p14:creationId xmlns:p14="http://schemas.microsoft.com/office/powerpoint/2010/main" val="3931910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F8B342B-745F-4070-A402-C196B03C86FC}"/>
              </a:ext>
            </a:extLst>
          </p:cNvPr>
          <p:cNvSpPr txBox="1">
            <a:spLocks/>
          </p:cNvSpPr>
          <p:nvPr/>
        </p:nvSpPr>
        <p:spPr>
          <a:xfrm>
            <a:off x="0" y="108953"/>
            <a:ext cx="9144000" cy="5248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SolarEdge retrofit @ W1VLF Solar Array</a:t>
            </a:r>
          </a:p>
        </p:txBody>
      </p:sp>
      <p:sp>
        <p:nvSpPr>
          <p:cNvPr id="5" name="TextBox 4">
            <a:extLst>
              <a:ext uri="{FF2B5EF4-FFF2-40B4-BE49-F238E27FC236}">
                <a16:creationId xmlns:a16="http://schemas.microsoft.com/office/drawing/2014/main" id="{85FD52A9-42DC-4414-BC02-35C0FD58E643}"/>
              </a:ext>
            </a:extLst>
          </p:cNvPr>
          <p:cNvSpPr txBox="1"/>
          <p:nvPr/>
        </p:nvSpPr>
        <p:spPr>
          <a:xfrm>
            <a:off x="2095500" y="670560"/>
            <a:ext cx="4899660" cy="738664"/>
          </a:xfrm>
          <a:prstGeom prst="rect">
            <a:avLst/>
          </a:prstGeom>
          <a:noFill/>
        </p:spPr>
        <p:txBody>
          <a:bodyPr wrap="square" rtlCol="0">
            <a:spAutoFit/>
          </a:bodyPr>
          <a:lstStyle/>
          <a:p>
            <a:pPr algn="ctr"/>
            <a:r>
              <a:rPr lang="en-US" sz="2400" dirty="0"/>
              <a:t>Sources of noise explanation </a:t>
            </a:r>
          </a:p>
          <a:p>
            <a:pPr algn="ctr"/>
            <a:endParaRPr lang="en-US" dirty="0"/>
          </a:p>
        </p:txBody>
      </p:sp>
      <p:sp>
        <p:nvSpPr>
          <p:cNvPr id="6" name="TextBox 5">
            <a:extLst>
              <a:ext uri="{FF2B5EF4-FFF2-40B4-BE49-F238E27FC236}">
                <a16:creationId xmlns:a16="http://schemas.microsoft.com/office/drawing/2014/main" id="{46FE47D9-A564-4B95-BE71-D488F7CE68A1}"/>
              </a:ext>
            </a:extLst>
          </p:cNvPr>
          <p:cNvSpPr txBox="1"/>
          <p:nvPr/>
        </p:nvSpPr>
        <p:spPr>
          <a:xfrm>
            <a:off x="335280" y="1699260"/>
            <a:ext cx="8359140" cy="3693319"/>
          </a:xfrm>
          <a:prstGeom prst="rect">
            <a:avLst/>
          </a:prstGeom>
          <a:noFill/>
        </p:spPr>
        <p:txBody>
          <a:bodyPr wrap="square" rtlCol="0">
            <a:spAutoFit/>
          </a:bodyPr>
          <a:lstStyle/>
          <a:p>
            <a:pPr marL="457200" indent="-457200">
              <a:buFont typeface="+mj-lt"/>
              <a:buAutoNum type="arabicPeriod"/>
            </a:pPr>
            <a:r>
              <a:rPr lang="en-US" dirty="0"/>
              <a:t>The “Optimizer” is the source of the 200 KHz peaks. There is 1 optimizer per panel in the 27 Panel 6.25 </a:t>
            </a:r>
            <a:r>
              <a:rPr lang="en-US" dirty="0" err="1"/>
              <a:t>KWhr</a:t>
            </a:r>
            <a:r>
              <a:rPr lang="en-US" dirty="0"/>
              <a:t> solar array. The purpose of the optimizer is 2 fold. One it act as MPPT (Mean Power Point Transfer) device which constantly monitors the PV panel and loads it appropriately in order to extract maximum power output from the panel,  based on light level, temperature, and other factors. It essentially a smart DC to DC converter.</a:t>
            </a:r>
          </a:p>
          <a:p>
            <a:pPr marL="457200" indent="-457200">
              <a:buFont typeface="+mj-lt"/>
              <a:buAutoNum type="arabicPeriod"/>
            </a:pPr>
            <a:r>
              <a:rPr lang="en-US" dirty="0"/>
              <a:t>The optimizer also performs the rapid shutdown function. Which is required by the NEC. Basically the DC from the PV panels must cease when either the AC inverter is disconnected, the DC disconnect is engaged.  This done for safety reasons consider that in a 6.25 KW system running at 384 Volts to the inverter there is about 16 amps of current flowing.  Rapid shut down insures the safety of firefighters, system technicians etc.</a:t>
            </a:r>
          </a:p>
          <a:p>
            <a:pPr algn="ctr"/>
            <a:endParaRPr lang="en-US" dirty="0"/>
          </a:p>
        </p:txBody>
      </p:sp>
    </p:spTree>
    <p:extLst>
      <p:ext uri="{BB962C8B-B14F-4D97-AF65-F5344CB8AC3E}">
        <p14:creationId xmlns:p14="http://schemas.microsoft.com/office/powerpoint/2010/main" val="3829602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510389-B829-4696-9C01-320DAC286963}"/>
              </a:ext>
            </a:extLst>
          </p:cNvPr>
          <p:cNvSpPr>
            <a:spLocks noGrp="1"/>
          </p:cNvSpPr>
          <p:nvPr>
            <p:ph idx="1"/>
          </p:nvPr>
        </p:nvSpPr>
        <p:spPr>
          <a:xfrm>
            <a:off x="613410" y="713105"/>
            <a:ext cx="7886700" cy="422275"/>
          </a:xfrm>
        </p:spPr>
        <p:txBody>
          <a:bodyPr>
            <a:normAutofit/>
          </a:bodyPr>
          <a:lstStyle/>
          <a:p>
            <a:pPr marL="0" indent="0">
              <a:buNone/>
            </a:pPr>
            <a:r>
              <a:rPr lang="en-US" sz="2400" dirty="0"/>
              <a:t>Photos of labor required by SolarEdge to complete the retrofit</a:t>
            </a:r>
          </a:p>
        </p:txBody>
      </p:sp>
      <p:sp>
        <p:nvSpPr>
          <p:cNvPr id="5" name="Title 1">
            <a:extLst>
              <a:ext uri="{FF2B5EF4-FFF2-40B4-BE49-F238E27FC236}">
                <a16:creationId xmlns:a16="http://schemas.microsoft.com/office/drawing/2014/main" id="{4154B630-7505-4637-B4C1-4BAB89A56F3B}"/>
              </a:ext>
            </a:extLst>
          </p:cNvPr>
          <p:cNvSpPr txBox="1">
            <a:spLocks/>
          </p:cNvSpPr>
          <p:nvPr/>
        </p:nvSpPr>
        <p:spPr>
          <a:xfrm>
            <a:off x="0" y="116573"/>
            <a:ext cx="9144000" cy="5248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SolarEdge retrofit @ W1VLF Solar Array</a:t>
            </a:r>
          </a:p>
        </p:txBody>
      </p:sp>
      <p:pic>
        <p:nvPicPr>
          <p:cNvPr id="7" name="Picture 6" descr="A person flying through the air&#10;&#10;Description automatically generated">
            <a:extLst>
              <a:ext uri="{FF2B5EF4-FFF2-40B4-BE49-F238E27FC236}">
                <a16:creationId xmlns:a16="http://schemas.microsoft.com/office/drawing/2014/main" id="{99CAB248-223B-42A8-9B74-878407FB3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403" y="1511036"/>
            <a:ext cx="4369397" cy="2894017"/>
          </a:xfrm>
          <a:prstGeom prst="rect">
            <a:avLst/>
          </a:prstGeom>
        </p:spPr>
      </p:pic>
      <p:pic>
        <p:nvPicPr>
          <p:cNvPr id="9" name="Picture 8" descr="A tree in front of a house&#10;&#10;Description automatically generated">
            <a:extLst>
              <a:ext uri="{FF2B5EF4-FFF2-40B4-BE49-F238E27FC236}">
                <a16:creationId xmlns:a16="http://schemas.microsoft.com/office/drawing/2014/main" id="{3A6DE403-E602-483D-A6DF-2809720AFC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5586" y="1497181"/>
            <a:ext cx="4400773" cy="2914799"/>
          </a:xfrm>
          <a:prstGeom prst="rect">
            <a:avLst/>
          </a:prstGeom>
        </p:spPr>
      </p:pic>
      <p:sp>
        <p:nvSpPr>
          <p:cNvPr id="10" name="Content Placeholder 2">
            <a:extLst>
              <a:ext uri="{FF2B5EF4-FFF2-40B4-BE49-F238E27FC236}">
                <a16:creationId xmlns:a16="http://schemas.microsoft.com/office/drawing/2014/main" id="{9D55BB0F-142E-4391-945B-F94BCF8B8B65}"/>
              </a:ext>
            </a:extLst>
          </p:cNvPr>
          <p:cNvSpPr txBox="1">
            <a:spLocks/>
          </p:cNvSpPr>
          <p:nvPr/>
        </p:nvSpPr>
        <p:spPr>
          <a:xfrm>
            <a:off x="605790" y="4896485"/>
            <a:ext cx="7886700" cy="4222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t>All 27 PV panels had to be disconnected, unbolted, lower to the ground and retrofitted with new optimizers </a:t>
            </a:r>
          </a:p>
        </p:txBody>
      </p:sp>
    </p:spTree>
    <p:extLst>
      <p:ext uri="{BB962C8B-B14F-4D97-AF65-F5344CB8AC3E}">
        <p14:creationId xmlns:p14="http://schemas.microsoft.com/office/powerpoint/2010/main" val="3949776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CCAD4E-077E-4BF1-9940-AE10F3237DDF}"/>
              </a:ext>
            </a:extLst>
          </p:cNvPr>
          <p:cNvSpPr txBox="1">
            <a:spLocks/>
          </p:cNvSpPr>
          <p:nvPr/>
        </p:nvSpPr>
        <p:spPr>
          <a:xfrm>
            <a:off x="175260" y="108953"/>
            <a:ext cx="8869680" cy="5248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SolarEdge retrofit @ W1VLF Solar Array</a:t>
            </a:r>
          </a:p>
        </p:txBody>
      </p:sp>
      <p:pic>
        <p:nvPicPr>
          <p:cNvPr id="6" name="Picture 5" descr="A picture containing outdoor, building, grass, ground&#10;&#10;Description automatically generated">
            <a:extLst>
              <a:ext uri="{FF2B5EF4-FFF2-40B4-BE49-F238E27FC236}">
                <a16:creationId xmlns:a16="http://schemas.microsoft.com/office/drawing/2014/main" id="{6D156E42-CBF7-488F-A4D8-9A264ABADE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466" y="751312"/>
            <a:ext cx="7114540" cy="4712228"/>
          </a:xfrm>
          <a:prstGeom prst="rect">
            <a:avLst/>
          </a:prstGeom>
        </p:spPr>
      </p:pic>
      <p:sp>
        <p:nvSpPr>
          <p:cNvPr id="7" name="Content Placeholder 2">
            <a:extLst>
              <a:ext uri="{FF2B5EF4-FFF2-40B4-BE49-F238E27FC236}">
                <a16:creationId xmlns:a16="http://schemas.microsoft.com/office/drawing/2014/main" id="{47DD1595-78B9-4DFB-861A-B76BC97EE1DD}"/>
              </a:ext>
            </a:extLst>
          </p:cNvPr>
          <p:cNvSpPr txBox="1">
            <a:spLocks/>
          </p:cNvSpPr>
          <p:nvPr/>
        </p:nvSpPr>
        <p:spPr>
          <a:xfrm>
            <a:off x="582930" y="5658485"/>
            <a:ext cx="7886700" cy="4222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All 27 PV panels  on the ground. </a:t>
            </a:r>
          </a:p>
        </p:txBody>
      </p:sp>
    </p:spTree>
    <p:extLst>
      <p:ext uri="{BB962C8B-B14F-4D97-AF65-F5344CB8AC3E}">
        <p14:creationId xmlns:p14="http://schemas.microsoft.com/office/powerpoint/2010/main" val="3778492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icycle parked on the side of the road&#10;&#10;Description automatically generated">
            <a:extLst>
              <a:ext uri="{FF2B5EF4-FFF2-40B4-BE49-F238E27FC236}">
                <a16:creationId xmlns:a16="http://schemas.microsoft.com/office/drawing/2014/main" id="{C67BD9F2-E709-4AEA-BD97-6BB4EBC313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8106" y="1124585"/>
            <a:ext cx="6569667" cy="4351338"/>
          </a:xfrm>
        </p:spPr>
      </p:pic>
      <p:sp>
        <p:nvSpPr>
          <p:cNvPr id="6" name="Title 1">
            <a:extLst>
              <a:ext uri="{FF2B5EF4-FFF2-40B4-BE49-F238E27FC236}">
                <a16:creationId xmlns:a16="http://schemas.microsoft.com/office/drawing/2014/main" id="{B213C438-5BAB-4DB9-9018-169146296E5D}"/>
              </a:ext>
            </a:extLst>
          </p:cNvPr>
          <p:cNvSpPr txBox="1">
            <a:spLocks/>
          </p:cNvSpPr>
          <p:nvPr/>
        </p:nvSpPr>
        <p:spPr>
          <a:xfrm>
            <a:off x="0" y="116573"/>
            <a:ext cx="9144000" cy="5248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SolarEdge retrofit @ W1VLF Solar Array</a:t>
            </a:r>
          </a:p>
        </p:txBody>
      </p:sp>
      <p:sp>
        <p:nvSpPr>
          <p:cNvPr id="7" name="Content Placeholder 2">
            <a:extLst>
              <a:ext uri="{FF2B5EF4-FFF2-40B4-BE49-F238E27FC236}">
                <a16:creationId xmlns:a16="http://schemas.microsoft.com/office/drawing/2014/main" id="{542018AA-D999-49C1-88D3-CBAB347F51E0}"/>
              </a:ext>
            </a:extLst>
          </p:cNvPr>
          <p:cNvSpPr txBox="1">
            <a:spLocks/>
          </p:cNvSpPr>
          <p:nvPr/>
        </p:nvSpPr>
        <p:spPr>
          <a:xfrm>
            <a:off x="582930" y="5658485"/>
            <a:ext cx="7886700" cy="4222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t>Discarded SolarEdge optimizers</a:t>
            </a:r>
          </a:p>
        </p:txBody>
      </p:sp>
    </p:spTree>
    <p:extLst>
      <p:ext uri="{BB962C8B-B14F-4D97-AF65-F5344CB8AC3E}">
        <p14:creationId xmlns:p14="http://schemas.microsoft.com/office/powerpoint/2010/main" val="1242343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machine&#10;&#10;Description automatically generated">
            <a:extLst>
              <a:ext uri="{FF2B5EF4-FFF2-40B4-BE49-F238E27FC236}">
                <a16:creationId xmlns:a16="http://schemas.microsoft.com/office/drawing/2014/main" id="{9576B734-1423-451A-A982-AE23B07AEE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711432"/>
            <a:ext cx="4376390" cy="2898648"/>
          </a:xfrm>
          <a:prstGeom prst="rect">
            <a:avLst/>
          </a:prstGeom>
        </p:spPr>
      </p:pic>
      <p:pic>
        <p:nvPicPr>
          <p:cNvPr id="9" name="Picture 8" descr="A picture containing table, building&#10;&#10;Description automatically generated">
            <a:extLst>
              <a:ext uri="{FF2B5EF4-FFF2-40B4-BE49-F238E27FC236}">
                <a16:creationId xmlns:a16="http://schemas.microsoft.com/office/drawing/2014/main" id="{44E2DD65-7F41-4D78-941C-C4A0F585D2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1711432"/>
            <a:ext cx="4376390" cy="2898648"/>
          </a:xfrm>
          <a:prstGeom prst="rect">
            <a:avLst/>
          </a:prstGeom>
        </p:spPr>
      </p:pic>
      <p:sp>
        <p:nvSpPr>
          <p:cNvPr id="10" name="Title 1">
            <a:extLst>
              <a:ext uri="{FF2B5EF4-FFF2-40B4-BE49-F238E27FC236}">
                <a16:creationId xmlns:a16="http://schemas.microsoft.com/office/drawing/2014/main" id="{5E25EDE4-1890-4B76-952A-0B8277CDC9BC}"/>
              </a:ext>
            </a:extLst>
          </p:cNvPr>
          <p:cNvSpPr txBox="1">
            <a:spLocks/>
          </p:cNvSpPr>
          <p:nvPr/>
        </p:nvSpPr>
        <p:spPr>
          <a:xfrm>
            <a:off x="175260" y="108953"/>
            <a:ext cx="8869680" cy="5248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SolarEdge retrofit @ W1VLF Solar Array</a:t>
            </a:r>
          </a:p>
        </p:txBody>
      </p:sp>
      <p:sp>
        <p:nvSpPr>
          <p:cNvPr id="11" name="Content Placeholder 2">
            <a:extLst>
              <a:ext uri="{FF2B5EF4-FFF2-40B4-BE49-F238E27FC236}">
                <a16:creationId xmlns:a16="http://schemas.microsoft.com/office/drawing/2014/main" id="{3D8907EE-33A3-4C0A-A09A-17FB3498266E}"/>
              </a:ext>
            </a:extLst>
          </p:cNvPr>
          <p:cNvSpPr txBox="1">
            <a:spLocks/>
          </p:cNvSpPr>
          <p:nvPr/>
        </p:nvSpPr>
        <p:spPr>
          <a:xfrm>
            <a:off x="281940" y="5186045"/>
            <a:ext cx="8770620" cy="8032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t>New “Spread Spectrum”  SolarEdge optimizers fitted with Fair-Rite Mix 31 large snap on cores. Ready for installation onto the back of the PV panels</a:t>
            </a:r>
          </a:p>
        </p:txBody>
      </p:sp>
    </p:spTree>
    <p:extLst>
      <p:ext uri="{BB962C8B-B14F-4D97-AF65-F5344CB8AC3E}">
        <p14:creationId xmlns:p14="http://schemas.microsoft.com/office/powerpoint/2010/main" val="932450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outdoor, ground, grass, building&#10;&#10;Description automatically generated">
            <a:extLst>
              <a:ext uri="{FF2B5EF4-FFF2-40B4-BE49-F238E27FC236}">
                <a16:creationId xmlns:a16="http://schemas.microsoft.com/office/drawing/2014/main" id="{A228E6A2-B455-4B44-8D36-D635A49AD6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93846" y="987425"/>
            <a:ext cx="6569667" cy="4351338"/>
          </a:xfrm>
        </p:spPr>
      </p:pic>
      <p:sp>
        <p:nvSpPr>
          <p:cNvPr id="4" name="Title 1">
            <a:extLst>
              <a:ext uri="{FF2B5EF4-FFF2-40B4-BE49-F238E27FC236}">
                <a16:creationId xmlns:a16="http://schemas.microsoft.com/office/drawing/2014/main" id="{E9BB655C-4252-413F-A4D3-ADEDB15F056F}"/>
              </a:ext>
            </a:extLst>
          </p:cNvPr>
          <p:cNvSpPr txBox="1">
            <a:spLocks/>
          </p:cNvSpPr>
          <p:nvPr/>
        </p:nvSpPr>
        <p:spPr>
          <a:xfrm>
            <a:off x="0" y="116573"/>
            <a:ext cx="9144000" cy="5248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SolarEdge retrofit @ W1VLF Solar Array</a:t>
            </a:r>
          </a:p>
        </p:txBody>
      </p:sp>
      <p:sp>
        <p:nvSpPr>
          <p:cNvPr id="7" name="Content Placeholder 2">
            <a:extLst>
              <a:ext uri="{FF2B5EF4-FFF2-40B4-BE49-F238E27FC236}">
                <a16:creationId xmlns:a16="http://schemas.microsoft.com/office/drawing/2014/main" id="{32EE7853-204B-461E-B669-3A32CB65018C}"/>
              </a:ext>
            </a:extLst>
          </p:cNvPr>
          <p:cNvSpPr txBox="1">
            <a:spLocks/>
          </p:cNvSpPr>
          <p:nvPr/>
        </p:nvSpPr>
        <p:spPr>
          <a:xfrm>
            <a:off x="243840" y="5513705"/>
            <a:ext cx="8542020" cy="8032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t>New “Spread Spectrum”  SolarEdge optimizers fitted with Fair-Rite Mix 31 large snap on cores. Ready to be reinstalled on the roof. Note that the wires from the PV panel are twisted and have CMC’s installed as well as the panel interconnect cables.</a:t>
            </a:r>
          </a:p>
        </p:txBody>
      </p:sp>
    </p:spTree>
    <p:extLst>
      <p:ext uri="{BB962C8B-B14F-4D97-AF65-F5344CB8AC3E}">
        <p14:creationId xmlns:p14="http://schemas.microsoft.com/office/powerpoint/2010/main" val="3087806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5E2936-2617-49AB-835B-B3FFEBB47E55}"/>
              </a:ext>
            </a:extLst>
          </p:cNvPr>
          <p:cNvSpPr>
            <a:spLocks noGrp="1"/>
          </p:cNvSpPr>
          <p:nvPr>
            <p:ph idx="1"/>
          </p:nvPr>
        </p:nvSpPr>
        <p:spPr>
          <a:xfrm>
            <a:off x="567690" y="1246505"/>
            <a:ext cx="7886700" cy="4351338"/>
          </a:xfrm>
        </p:spPr>
        <p:txBody>
          <a:bodyPr>
            <a:normAutofit fontScale="92500"/>
          </a:bodyPr>
          <a:lstStyle/>
          <a:p>
            <a:pPr marL="0" indent="0" algn="ctr">
              <a:buNone/>
            </a:pPr>
            <a:r>
              <a:rPr lang="en-US" dirty="0"/>
              <a:t>Summary</a:t>
            </a:r>
          </a:p>
          <a:p>
            <a:r>
              <a:rPr lang="en-US" sz="1800" dirty="0"/>
              <a:t>A total of  4 installers were working of the retrofit of the system for a total of 7 hours.  Its  difficult to show the actual amount of labor expended by SolarEdge to do these retrofits in a few photographs.</a:t>
            </a:r>
          </a:p>
          <a:p>
            <a:r>
              <a:rPr lang="en-US" sz="1800" dirty="0"/>
              <a:t>Not shown is the PV panel interconnect cables being removed and replaced with new cables in a twisted pair configuration. Eliminating the loop configuration of the original installation. This required the use of several hundred feet on new interconnect cable and connectors</a:t>
            </a:r>
          </a:p>
          <a:p>
            <a:r>
              <a:rPr lang="en-US" sz="1800" dirty="0"/>
              <a:t>All workers were using safety line tied off to designated anchor points on the system.</a:t>
            </a:r>
          </a:p>
          <a:p>
            <a:r>
              <a:rPr lang="en-US" sz="1800" dirty="0"/>
              <a:t>Results are the 200 KHz noise spikes seen in the opening photo are completely eliminated. The noise haystacks every 18 KHz have also been eliminated.</a:t>
            </a:r>
          </a:p>
          <a:p>
            <a:r>
              <a:rPr lang="en-US" sz="1800" dirty="0"/>
              <a:t>Also of note is the fact that this retrofit is not exclusive to W1VLF but ongoing across the USA.  2 that come to mind are 1 amateur operator near Indianapolis IN and another in San Diego who has ad over the course of 3 years had 9 separate systems retrofitted.  </a:t>
            </a:r>
          </a:p>
        </p:txBody>
      </p:sp>
      <p:sp>
        <p:nvSpPr>
          <p:cNvPr id="4" name="Title 1">
            <a:extLst>
              <a:ext uri="{FF2B5EF4-FFF2-40B4-BE49-F238E27FC236}">
                <a16:creationId xmlns:a16="http://schemas.microsoft.com/office/drawing/2014/main" id="{29EA8413-E804-47CB-9EA1-AB8F8DF06FF9}"/>
              </a:ext>
            </a:extLst>
          </p:cNvPr>
          <p:cNvSpPr txBox="1">
            <a:spLocks/>
          </p:cNvSpPr>
          <p:nvPr/>
        </p:nvSpPr>
        <p:spPr>
          <a:xfrm>
            <a:off x="0" y="116573"/>
            <a:ext cx="9144000" cy="5248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SolarEdge retrofit @ W1VLF Solar Array</a:t>
            </a:r>
          </a:p>
        </p:txBody>
      </p:sp>
    </p:spTree>
    <p:extLst>
      <p:ext uri="{BB962C8B-B14F-4D97-AF65-F5344CB8AC3E}">
        <p14:creationId xmlns:p14="http://schemas.microsoft.com/office/powerpoint/2010/main" val="428108944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5450</TotalTime>
  <Words>575</Words>
  <Application>Microsoft Office PowerPoint</Application>
  <PresentationFormat>On-screen Show (4:3)</PresentationFormat>
  <Paragraphs>25</Paragraphs>
  <Slides>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SolarEdge retrofit @ W1VLF Solar Array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SolarEdge retrofit W1VLF Solar Array</dc:title>
  <dc:creator>Paul Cianciolo</dc:creator>
  <cp:lastModifiedBy>Methe, Deidre</cp:lastModifiedBy>
  <cp:revision>24</cp:revision>
  <cp:lastPrinted>2020-01-16T13:40:55Z</cp:lastPrinted>
  <dcterms:created xsi:type="dcterms:W3CDTF">2020-01-03T20:18:01Z</dcterms:created>
  <dcterms:modified xsi:type="dcterms:W3CDTF">2020-01-16T13:41:17Z</dcterms:modified>
</cp:coreProperties>
</file>